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80" r:id="rId24"/>
    <p:sldId id="278" r:id="rId25"/>
    <p:sldId id="279" r:id="rId26"/>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74" y="-96"/>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7D35A2-82AD-4CF7-BB80-C8C7C6F6428C}"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12191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D35A2-82AD-4CF7-BB80-C8C7C6F6428C}"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6066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11257"/>
            <a:ext cx="308610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11257"/>
            <a:ext cx="902970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D35A2-82AD-4CF7-BB80-C8C7C6F6428C}"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122677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D35A2-82AD-4CF7-BB80-C8C7C6F6428C}"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292741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D35A2-82AD-4CF7-BB80-C8C7C6F6428C}"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29318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13560"/>
            <a:ext cx="6057900" cy="512942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1813560"/>
            <a:ext cx="6057900" cy="5129425"/>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7D35A2-82AD-4CF7-BB80-C8C7C6F6428C}"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40209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7D35A2-82AD-4CF7-BB80-C8C7C6F6428C}"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142735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7D35A2-82AD-4CF7-BB80-C8C7C6F6428C}"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49283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D35A2-82AD-4CF7-BB80-C8C7C6F6428C}"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153307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D35A2-82AD-4CF7-BB80-C8C7C6F6428C}"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411744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D35A2-82AD-4CF7-BB80-C8C7C6F6428C}"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E1A6-5EE2-4480-B943-F42DF295882F}" type="slidenum">
              <a:rPr lang="en-US" smtClean="0"/>
              <a:t>‹#›</a:t>
            </a:fld>
            <a:endParaRPr lang="en-US"/>
          </a:p>
        </p:txBody>
      </p:sp>
    </p:spTree>
    <p:extLst>
      <p:ext uri="{BB962C8B-B14F-4D97-AF65-F5344CB8AC3E}">
        <p14:creationId xmlns:p14="http://schemas.microsoft.com/office/powerpoint/2010/main" val="291577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467D35A2-82AD-4CF7-BB80-C8C7C6F6428C}" type="datetimeFigureOut">
              <a:rPr lang="en-US" smtClean="0"/>
              <a:t>12/20/2016</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9374E1A6-5EE2-4480-B943-F42DF295882F}" type="slidenum">
              <a:rPr lang="en-US" smtClean="0"/>
              <a:t>‹#›</a:t>
            </a:fld>
            <a:endParaRPr lang="en-US"/>
          </a:p>
        </p:txBody>
      </p:sp>
    </p:spTree>
    <p:extLst>
      <p:ext uri="{BB962C8B-B14F-4D97-AF65-F5344CB8AC3E}">
        <p14:creationId xmlns:p14="http://schemas.microsoft.com/office/powerpoint/2010/main" val="319212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257801" y="1295400"/>
            <a:ext cx="248035" cy="493317"/>
          </a:xfrm>
          <a:prstGeom prst="rect">
            <a:avLst/>
          </a:prstGeom>
          <a:noFill/>
        </p:spPr>
        <p:txBody>
          <a:bodyPr wrap="none" lIns="122786" tIns="61393" rIns="122786" bIns="61393" rtlCol="0">
            <a:spAutoFit/>
          </a:bodyPr>
          <a:lstStyle/>
          <a:p>
            <a:endParaRPr lang="en-US" dirty="0"/>
          </a:p>
        </p:txBody>
      </p:sp>
      <p:sp>
        <p:nvSpPr>
          <p:cNvPr id="7" name="TextBox 6"/>
          <p:cNvSpPr txBox="1"/>
          <p:nvPr/>
        </p:nvSpPr>
        <p:spPr>
          <a:xfrm>
            <a:off x="311216" y="4318000"/>
            <a:ext cx="5257800" cy="2159000"/>
          </a:xfrm>
          <a:prstGeom prst="rect">
            <a:avLst/>
          </a:prstGeom>
          <a:noFill/>
        </p:spPr>
        <p:txBody>
          <a:bodyPr wrap="square" lIns="122786" tIns="61393" rIns="122786" bIns="61393" rtlCol="0">
            <a:prstTxWarp prst="textWave1">
              <a:avLst/>
            </a:prstTxWarp>
            <a:spAutoFit/>
          </a:bodyPr>
          <a:lstStyle/>
          <a:p>
            <a:r>
              <a:rPr lang="en-US" b="1" dirty="0" smtClean="0">
                <a:latin typeface="Book Antiqua" pitchFamily="18" charset="0"/>
              </a:rPr>
              <a:t>Welcome</a:t>
            </a:r>
            <a:endParaRPr lang="en-US" b="1" dirty="0">
              <a:latin typeface="Book Antiqua" pitchFamily="18" charset="0"/>
            </a:endParaRPr>
          </a:p>
        </p:txBody>
      </p:sp>
    </p:spTree>
    <p:extLst>
      <p:ext uri="{BB962C8B-B14F-4D97-AF65-F5344CB8AC3E}">
        <p14:creationId xmlns:p14="http://schemas.microsoft.com/office/powerpoint/2010/main" val="24664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24000" r="-24000"/>
          </a:stretch>
        </a:blipFill>
        <a:effectLst/>
      </p:bgPr>
    </p:bg>
    <p:spTree>
      <p:nvGrpSpPr>
        <p:cNvPr id="1" name=""/>
        <p:cNvGrpSpPr/>
        <p:nvPr/>
      </p:nvGrpSpPr>
      <p:grpSpPr>
        <a:xfrm>
          <a:off x="0" y="0"/>
          <a:ext cx="0" cy="0"/>
          <a:chOff x="0" y="0"/>
          <a:chExt cx="0" cy="0"/>
        </a:xfrm>
      </p:grpSpPr>
      <p:sp>
        <p:nvSpPr>
          <p:cNvPr id="2" name="TextBox 1"/>
          <p:cNvSpPr txBox="1"/>
          <p:nvPr/>
        </p:nvSpPr>
        <p:spPr>
          <a:xfrm>
            <a:off x="3733800" y="6096000"/>
            <a:ext cx="9753600" cy="1417320"/>
          </a:xfrm>
          <a:prstGeom prst="rect">
            <a:avLst/>
          </a:prstGeom>
          <a:noFill/>
        </p:spPr>
        <p:txBody>
          <a:bodyPr wrap="square" lIns="122786" tIns="61393" rIns="122786" bIns="61393" rtlCol="0">
            <a:prstTxWarp prst="textPlain">
              <a:avLst/>
            </a:prstTxWarp>
            <a:spAutoFit/>
          </a:bodyPr>
          <a:lstStyle/>
          <a:p>
            <a:pPr algn="just"/>
            <a:r>
              <a:rPr lang="en-US" b="1" dirty="0" smtClean="0">
                <a:solidFill>
                  <a:schemeClr val="bg1"/>
                </a:solidFill>
                <a:latin typeface="Book Antiqua" pitchFamily="18" charset="0"/>
              </a:rPr>
              <a:t>So we hired a boat. It was a open boat. There was an expert </a:t>
            </a:r>
          </a:p>
          <a:p>
            <a:pPr algn="just"/>
            <a:r>
              <a:rPr lang="en-US" b="1" dirty="0" smtClean="0">
                <a:solidFill>
                  <a:schemeClr val="bg1"/>
                </a:solidFill>
                <a:latin typeface="Book Antiqua" pitchFamily="18" charset="0"/>
              </a:rPr>
              <a:t>boatman in our boat. The sky was somewhat  cloudy. Gentle </a:t>
            </a:r>
          </a:p>
          <a:p>
            <a:pPr algn="just"/>
            <a:r>
              <a:rPr lang="en-US" b="1" dirty="0" smtClean="0">
                <a:solidFill>
                  <a:schemeClr val="bg1"/>
                </a:solidFill>
                <a:latin typeface="Book Antiqua" pitchFamily="18" charset="0"/>
              </a:rPr>
              <a:t>breeze was blowing over the river.</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val="20559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7411"/>
          <a:stretch/>
        </p:blipFill>
        <p:spPr>
          <a:xfrm>
            <a:off x="7200900" y="170000"/>
            <a:ext cx="6349746" cy="3975280"/>
          </a:xfrm>
          <a:prstGeom prst="rect">
            <a:avLst/>
          </a:prstGeom>
          <a:ln>
            <a:solidFill>
              <a:schemeClr val="tx1"/>
            </a:solidFill>
          </a:ln>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3213"/>
          <a:stretch/>
        </p:blipFill>
        <p:spPr>
          <a:xfrm>
            <a:off x="281484" y="170000"/>
            <a:ext cx="6789824" cy="3975280"/>
          </a:xfrm>
          <a:prstGeom prst="rect">
            <a:avLst/>
          </a:prstGeom>
          <a:ln>
            <a:solidFill>
              <a:schemeClr val="tx1"/>
            </a:solidFill>
          </a:ln>
        </p:spPr>
      </p:pic>
      <p:sp>
        <p:nvSpPr>
          <p:cNvPr id="4" name="TextBox 3"/>
          <p:cNvSpPr txBox="1"/>
          <p:nvPr/>
        </p:nvSpPr>
        <p:spPr>
          <a:xfrm>
            <a:off x="1600200" y="525894"/>
            <a:ext cx="3086100" cy="604520"/>
          </a:xfrm>
          <a:prstGeom prst="rect">
            <a:avLst/>
          </a:prstGeom>
          <a:noFill/>
        </p:spPr>
        <p:txBody>
          <a:bodyPr wrap="square" lIns="122786" tIns="61393" rIns="122786" bIns="61393" rtlCol="0">
            <a:prstTxWarp prst="textPlain">
              <a:avLst/>
            </a:prstTxWarp>
            <a:spAutoFit/>
          </a:bodyPr>
          <a:lstStyle/>
          <a:p>
            <a:r>
              <a:rPr lang="en-US" b="1" dirty="0" err="1" smtClean="0">
                <a:latin typeface="Book Antiqua" pitchFamily="18" charset="0"/>
              </a:rPr>
              <a:t>Patgati</a:t>
            </a:r>
            <a:endParaRPr lang="en-US" b="1" dirty="0">
              <a:latin typeface="Book Antiqua" pitchFamily="18" charset="0"/>
            </a:endParaRPr>
          </a:p>
        </p:txBody>
      </p:sp>
      <p:sp>
        <p:nvSpPr>
          <p:cNvPr id="5" name="TextBox 4"/>
          <p:cNvSpPr txBox="1"/>
          <p:nvPr/>
        </p:nvSpPr>
        <p:spPr>
          <a:xfrm>
            <a:off x="8832723" y="498826"/>
            <a:ext cx="3086100" cy="604520"/>
          </a:xfrm>
          <a:prstGeom prst="rect">
            <a:avLst/>
          </a:prstGeom>
          <a:noFill/>
        </p:spPr>
        <p:txBody>
          <a:bodyPr wrap="square" lIns="122786" tIns="61393" rIns="122786" bIns="61393" rtlCol="0">
            <a:prstTxWarp prst="textPlain">
              <a:avLst/>
            </a:prstTxWarp>
            <a:spAutoFit/>
          </a:bodyPr>
          <a:lstStyle/>
          <a:p>
            <a:r>
              <a:rPr lang="en-US" b="1" dirty="0" err="1" smtClean="0">
                <a:latin typeface="Book Antiqua" pitchFamily="18" charset="0"/>
              </a:rPr>
              <a:t>Pirojpur</a:t>
            </a:r>
            <a:endParaRPr lang="en-US" b="1" dirty="0">
              <a:latin typeface="Book Antiqua" pitchFamily="18" charset="0"/>
            </a:endParaRPr>
          </a:p>
        </p:txBody>
      </p:sp>
      <p:sp>
        <p:nvSpPr>
          <p:cNvPr id="6" name="TextBox 5"/>
          <p:cNvSpPr txBox="1"/>
          <p:nvPr/>
        </p:nvSpPr>
        <p:spPr>
          <a:xfrm>
            <a:off x="281484" y="4836160"/>
            <a:ext cx="13091616" cy="207264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Our destination was from _____________ to ________________.</a:t>
            </a:r>
          </a:p>
          <a:p>
            <a:r>
              <a:rPr lang="en-US" b="1" dirty="0" smtClean="0">
                <a:latin typeface="Book Antiqua" pitchFamily="18" charset="0"/>
              </a:rPr>
              <a:t>We _________our journey at half past seven in the morning. </a:t>
            </a:r>
          </a:p>
          <a:p>
            <a:r>
              <a:rPr lang="en-US" b="1" dirty="0" smtClean="0">
                <a:latin typeface="Book Antiqua" pitchFamily="18" charset="0"/>
              </a:rPr>
              <a:t>We took some cooking _________with us. The boatman himself </a:t>
            </a:r>
          </a:p>
          <a:p>
            <a:r>
              <a:rPr lang="en-US" b="1" dirty="0" smtClean="0">
                <a:latin typeface="Book Antiqua" pitchFamily="18" charset="0"/>
              </a:rPr>
              <a:t>was  a cook.</a:t>
            </a:r>
            <a:endParaRPr lang="en-US" b="1" dirty="0">
              <a:latin typeface="Book Antiqua" pitchFamily="18" charset="0"/>
            </a:endParaRPr>
          </a:p>
        </p:txBody>
      </p:sp>
    </p:spTree>
    <p:extLst>
      <p:ext uri="{BB962C8B-B14F-4D97-AF65-F5344CB8AC3E}">
        <p14:creationId xmlns:p14="http://schemas.microsoft.com/office/powerpoint/2010/main" val="13758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638033" y="1554480"/>
            <a:ext cx="12458700" cy="418576"/>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Our boat began to move slowly. Gradually the boatman raised its speed.</a:t>
            </a:r>
            <a:endParaRPr lang="en-US" b="1" dirty="0">
              <a:latin typeface="Book Antiqua" pitchFamily="18" charset="0"/>
            </a:endParaRPr>
          </a:p>
        </p:txBody>
      </p:sp>
    </p:spTree>
    <p:extLst>
      <p:ext uri="{BB962C8B-B14F-4D97-AF65-F5344CB8AC3E}">
        <p14:creationId xmlns:p14="http://schemas.microsoft.com/office/powerpoint/2010/main" val="31348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178"/>
            <a:ext cx="13716000" cy="54406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589" y="2734518"/>
            <a:ext cx="6582081" cy="3310682"/>
          </a:xfrm>
          <a:prstGeom prst="rect">
            <a:avLst/>
          </a:prstGeom>
        </p:spPr>
      </p:pic>
      <p:sp>
        <p:nvSpPr>
          <p:cNvPr id="4" name="TextBox 3"/>
          <p:cNvSpPr txBox="1"/>
          <p:nvPr/>
        </p:nvSpPr>
        <p:spPr>
          <a:xfrm>
            <a:off x="342900" y="6304280"/>
            <a:ext cx="12801600" cy="94996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After a while we saw the children ______________ ,______________</a:t>
            </a:r>
          </a:p>
          <a:p>
            <a:r>
              <a:rPr lang="en-US" b="1" dirty="0" smtClean="0">
                <a:latin typeface="Book Antiqua" pitchFamily="18" charset="0"/>
              </a:rPr>
              <a:t>and the fishermen______________ fishes in the river.</a:t>
            </a:r>
            <a:endParaRPr lang="en-US" b="1" dirty="0">
              <a:latin typeface="Book Antiqua" pitchFamily="18"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0156" y="2734519"/>
            <a:ext cx="6995844" cy="3303593"/>
          </a:xfrm>
          <a:prstGeom prst="rect">
            <a:avLst/>
          </a:prstGeom>
        </p:spPr>
      </p:pic>
    </p:spTree>
    <p:extLst>
      <p:ext uri="{BB962C8B-B14F-4D97-AF65-F5344CB8AC3E}">
        <p14:creationId xmlns:p14="http://schemas.microsoft.com/office/powerpoint/2010/main" val="148986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00600" y="4231640"/>
            <a:ext cx="8801100" cy="69088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We enjoyed the green fields and paddy </a:t>
            </a:r>
          </a:p>
          <a:p>
            <a:r>
              <a:rPr lang="en-US" b="1" dirty="0" smtClean="0">
                <a:latin typeface="Book Antiqua" pitchFamily="18" charset="0"/>
              </a:rPr>
              <a:t>fields in the both side of the river.</a:t>
            </a:r>
            <a:endParaRPr lang="en-US" b="1" dirty="0">
              <a:latin typeface="Book Antiqua" pitchFamily="18" charset="0"/>
            </a:endParaRPr>
          </a:p>
        </p:txBody>
      </p:sp>
    </p:spTree>
    <p:extLst>
      <p:ext uri="{BB962C8B-B14F-4D97-AF65-F5344CB8AC3E}">
        <p14:creationId xmlns:p14="http://schemas.microsoft.com/office/powerpoint/2010/main" val="17876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87656" y="6045200"/>
            <a:ext cx="7241844" cy="418576"/>
          </a:xfrm>
          <a:prstGeom prst="rect">
            <a:avLst/>
          </a:prstGeom>
          <a:noFill/>
        </p:spPr>
        <p:txBody>
          <a:bodyPr wrap="square" lIns="122786" tIns="61393" rIns="122786" bIns="61393" rtlCol="0">
            <a:prstTxWarp prst="textPlain">
              <a:avLst/>
            </a:prstTxWarp>
            <a:spAutoFit/>
          </a:bodyPr>
          <a:lstStyle/>
          <a:p>
            <a:r>
              <a:rPr lang="en-US" b="1" dirty="0" smtClean="0">
                <a:solidFill>
                  <a:schemeClr val="bg1"/>
                </a:solidFill>
                <a:latin typeface="Book Antiqua" pitchFamily="18" charset="0"/>
              </a:rPr>
              <a:t>We saw the women fetching water.</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val="3147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228599" y="863600"/>
            <a:ext cx="8529851" cy="2418080"/>
          </a:xfrm>
          <a:prstGeom prst="rect">
            <a:avLst/>
          </a:prstGeom>
          <a:noFill/>
        </p:spPr>
        <p:txBody>
          <a:bodyPr wrap="square" lIns="122786" tIns="61393" rIns="122786" bIns="61393" rtlCol="0">
            <a:prstTxWarp prst="textPlain">
              <a:avLst/>
            </a:prstTxWarp>
            <a:spAutoFit/>
          </a:bodyPr>
          <a:lstStyle/>
          <a:p>
            <a:pPr algn="just"/>
            <a:r>
              <a:rPr lang="en-US" b="1" dirty="0">
                <a:latin typeface="Book Antiqua" pitchFamily="18" charset="0"/>
              </a:rPr>
              <a:t>By the by we saw a fisherman catching fishes nearby our boat. We called him and found a live </a:t>
            </a:r>
            <a:r>
              <a:rPr lang="en-US" b="1" dirty="0" err="1">
                <a:latin typeface="Book Antiqua" pitchFamily="18" charset="0"/>
              </a:rPr>
              <a:t>hilsha</a:t>
            </a:r>
            <a:r>
              <a:rPr lang="en-US" b="1" dirty="0">
                <a:latin typeface="Book Antiqua" pitchFamily="18" charset="0"/>
              </a:rPr>
              <a:t> fish in his boat. We bought it from the fisherman. </a:t>
            </a:r>
            <a:r>
              <a:rPr lang="en-US" b="1" dirty="0" smtClean="0">
                <a:latin typeface="Book Antiqua" pitchFamily="18" charset="0"/>
              </a:rPr>
              <a:t>This was the first time I saw a live </a:t>
            </a:r>
            <a:r>
              <a:rPr lang="en-US" b="1" dirty="0" err="1" smtClean="0">
                <a:latin typeface="Book Antiqua" pitchFamily="18" charset="0"/>
              </a:rPr>
              <a:t>hilsha</a:t>
            </a:r>
            <a:r>
              <a:rPr lang="en-US" b="1" dirty="0" smtClean="0">
                <a:latin typeface="Book Antiqua" pitchFamily="18" charset="0"/>
              </a:rPr>
              <a:t> fish. It was really a great pleasure to me seeing a live </a:t>
            </a:r>
            <a:r>
              <a:rPr lang="en-US" b="1" dirty="0" err="1" smtClean="0">
                <a:latin typeface="Book Antiqua" pitchFamily="18" charset="0"/>
              </a:rPr>
              <a:t>hilsha</a:t>
            </a:r>
            <a:r>
              <a:rPr lang="en-US" b="1" dirty="0" smtClean="0">
                <a:latin typeface="Book Antiqua" pitchFamily="18" charset="0"/>
              </a:rPr>
              <a:t> fish.</a:t>
            </a:r>
            <a:endParaRPr lang="en-US" b="1" dirty="0">
              <a:latin typeface="Book Antiqua" pitchFamily="18" charset="0"/>
            </a:endParaRPr>
          </a:p>
        </p:txBody>
      </p:sp>
    </p:spTree>
    <p:extLst>
      <p:ext uri="{BB962C8B-B14F-4D97-AF65-F5344CB8AC3E}">
        <p14:creationId xmlns:p14="http://schemas.microsoft.com/office/powerpoint/2010/main" val="1025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04800"/>
            <a:ext cx="12915900" cy="1036320"/>
          </a:xfrm>
          <a:prstGeom prst="rect">
            <a:avLst/>
          </a:prstGeom>
          <a:noFill/>
        </p:spPr>
        <p:txBody>
          <a:bodyPr wrap="square" lIns="122786" tIns="61393" rIns="122786" bIns="61393" rtlCol="0">
            <a:prstTxWarp prst="textPlain">
              <a:avLst/>
            </a:prstTxWarp>
            <a:spAutoFit/>
          </a:bodyPr>
          <a:lstStyle/>
          <a:p>
            <a:r>
              <a:rPr lang="en-US"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Book Antiqua" pitchFamily="18" charset="0"/>
              </a:rPr>
              <a:t>When it was 12 o'clock, our boatman cast anchor in a river bank market. We bought rice, eggs, potatoes and some spices from the market.</a:t>
            </a:r>
            <a:endParaRPr lang="en-US" dirty="0">
              <a:ln w="18415" cmpd="sng">
                <a:solidFill>
                  <a:schemeClr val="bg1"/>
                </a:solidFill>
                <a:prstDash val="solid"/>
              </a:ln>
              <a:solidFill>
                <a:schemeClr val="bg1"/>
              </a:solidFill>
              <a:effectLst>
                <a:outerShdw blurRad="63500" dir="3600000" algn="tl" rotWithShape="0">
                  <a:srgbClr val="000000">
                    <a:alpha val="70000"/>
                  </a:srgbClr>
                </a:outerShdw>
              </a:effectLst>
              <a:latin typeface="Book Antiqua" pitchFamily="18" charset="0"/>
            </a:endParaRPr>
          </a:p>
        </p:txBody>
      </p:sp>
    </p:spTree>
    <p:extLst>
      <p:ext uri="{BB962C8B-B14F-4D97-AF65-F5344CB8AC3E}">
        <p14:creationId xmlns:p14="http://schemas.microsoft.com/office/powerpoint/2010/main" val="214972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574273"/>
            <a:ext cx="13716000" cy="11755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122786" tIns="61393" rIns="122786" bIns="61393" spcCol="0" rtlCol="0" anchor="ctr"/>
          <a:lstStyle/>
          <a:p>
            <a:pPr algn="ctr"/>
            <a:endParaRPr lang="en-US"/>
          </a:p>
        </p:txBody>
      </p:sp>
      <p:sp>
        <p:nvSpPr>
          <p:cNvPr id="2" name="TextBox 1"/>
          <p:cNvSpPr txBox="1"/>
          <p:nvPr/>
        </p:nvSpPr>
        <p:spPr>
          <a:xfrm>
            <a:off x="2286000" y="3679967"/>
            <a:ext cx="9486900" cy="86360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At a little distance of the market we chose a </a:t>
            </a:r>
          </a:p>
          <a:p>
            <a:r>
              <a:rPr lang="en-US" b="1" dirty="0" smtClean="0">
                <a:latin typeface="Book Antiqua" pitchFamily="18" charset="0"/>
              </a:rPr>
              <a:t>beautiful wood place for cooking our foods.</a:t>
            </a:r>
            <a:endParaRPr lang="en-US" b="1" dirty="0">
              <a:latin typeface="Book Antiqua" pitchFamily="18" charset="0"/>
            </a:endParaRPr>
          </a:p>
        </p:txBody>
      </p:sp>
    </p:spTree>
    <p:extLst>
      <p:ext uri="{BB962C8B-B14F-4D97-AF65-F5344CB8AC3E}">
        <p14:creationId xmlns:p14="http://schemas.microsoft.com/office/powerpoint/2010/main" val="21427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6304280"/>
            <a:ext cx="13716000" cy="146812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2786" tIns="61393" rIns="122786" bIns="61393" spcCol="0" rtlCol="0" anchor="ctr"/>
          <a:lstStyle/>
          <a:p>
            <a:pPr algn="ctr"/>
            <a:endParaRPr lang="en-US"/>
          </a:p>
        </p:txBody>
      </p:sp>
      <p:sp>
        <p:nvSpPr>
          <p:cNvPr id="2" name="TextBox 1"/>
          <p:cNvSpPr txBox="1"/>
          <p:nvPr/>
        </p:nvSpPr>
        <p:spPr>
          <a:xfrm>
            <a:off x="0" y="6390640"/>
            <a:ext cx="13716000" cy="1305521"/>
          </a:xfrm>
          <a:prstGeom prst="rect">
            <a:avLst/>
          </a:prstGeom>
          <a:noFill/>
        </p:spPr>
        <p:txBody>
          <a:bodyPr wrap="square" lIns="122786" tIns="61393" rIns="122786" bIns="61393" rtlCol="0">
            <a:prstTxWarp prst="textPlain">
              <a:avLst/>
            </a:prstTxWarp>
            <a:spAutoFit/>
          </a:bodyPr>
          <a:lstStyle/>
          <a:p>
            <a:pPr algn="just"/>
            <a:r>
              <a:rPr lang="en-US" b="1" dirty="0" smtClean="0">
                <a:solidFill>
                  <a:schemeClr val="bg1"/>
                </a:solidFill>
                <a:latin typeface="Book Antiqua" pitchFamily="18" charset="0"/>
              </a:rPr>
              <a:t>When the boatman was cooking food for us, we were walking in the jungle and enjoying the natural beauty of the jungle. After an hour we enjoyed the lunch  with the </a:t>
            </a:r>
            <a:r>
              <a:rPr lang="en-US" b="1" dirty="0" err="1" smtClean="0">
                <a:solidFill>
                  <a:schemeClr val="bg1"/>
                </a:solidFill>
                <a:latin typeface="Book Antiqua" pitchFamily="18" charset="0"/>
              </a:rPr>
              <a:t>hilsha</a:t>
            </a:r>
            <a:r>
              <a:rPr lang="en-US" b="1" dirty="0" smtClean="0">
                <a:solidFill>
                  <a:schemeClr val="bg1"/>
                </a:solidFill>
                <a:latin typeface="Book Antiqua" pitchFamily="18" charset="0"/>
              </a:rPr>
              <a:t> fish curry. How tasty the food was! We never forget it.</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val="25914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6450038" y="1036320"/>
            <a:ext cx="5829300" cy="777240"/>
          </a:xfrm>
          <a:prstGeom prst="rect">
            <a:avLst/>
          </a:prstGeom>
          <a:noFill/>
        </p:spPr>
        <p:txBody>
          <a:bodyPr wrap="square" lIns="122786" tIns="61393" rIns="122786" bIns="61393" rtlCol="0">
            <a:prstTxWarp prst="textPlain">
              <a:avLst/>
            </a:prstTxWarp>
            <a:spAutoFit/>
          </a:bodyPr>
          <a:lstStyle/>
          <a:p>
            <a:r>
              <a:rPr lang="en-US" b="1" u="sng" dirty="0" smtClean="0">
                <a:latin typeface="Book Antiqua" pitchFamily="18" charset="0"/>
              </a:rPr>
              <a:t>Introduction</a:t>
            </a:r>
            <a:endParaRPr lang="en-US" b="1" u="sng" dirty="0">
              <a:latin typeface="Book Antiqua" pitchFamily="18" charset="0"/>
            </a:endParaRPr>
          </a:p>
        </p:txBody>
      </p:sp>
      <p:sp>
        <p:nvSpPr>
          <p:cNvPr id="5" name="TextBox 4"/>
          <p:cNvSpPr txBox="1"/>
          <p:nvPr/>
        </p:nvSpPr>
        <p:spPr>
          <a:xfrm>
            <a:off x="5410200" y="5964792"/>
            <a:ext cx="7048500" cy="7334648"/>
          </a:xfrm>
          <a:prstGeom prst="rect">
            <a:avLst/>
          </a:prstGeom>
          <a:noFill/>
        </p:spPr>
        <p:txBody>
          <a:bodyPr wrap="square" lIns="122786" tIns="61393" rIns="122786" bIns="61393" rtlCol="0">
            <a:prstTxWarp prst="textArchUp">
              <a:avLst/>
            </a:prstTxWarp>
            <a:spAutoFit/>
          </a:bodyPr>
          <a:lstStyle/>
          <a:p>
            <a:pPr algn="ctr"/>
            <a:r>
              <a:rPr lang="en-US" sz="4300" b="1" dirty="0">
                <a:latin typeface="Book Antiqua" pitchFamily="18" charset="0"/>
              </a:rPr>
              <a:t>Md. </a:t>
            </a:r>
            <a:r>
              <a:rPr lang="en-US" sz="4300" b="1" dirty="0" err="1">
                <a:latin typeface="Book Antiqua" pitchFamily="18" charset="0"/>
              </a:rPr>
              <a:t>Hasan</a:t>
            </a:r>
            <a:r>
              <a:rPr lang="en-US" sz="4300" b="1" dirty="0">
                <a:latin typeface="Book Antiqua" pitchFamily="18" charset="0"/>
              </a:rPr>
              <a:t> </a:t>
            </a:r>
            <a:r>
              <a:rPr lang="en-US" sz="4300" b="1" dirty="0" err="1">
                <a:latin typeface="Book Antiqua" pitchFamily="18" charset="0"/>
              </a:rPr>
              <a:t>Hafizur</a:t>
            </a:r>
            <a:r>
              <a:rPr lang="en-US" sz="4300" b="1" dirty="0">
                <a:latin typeface="Book Antiqua" pitchFamily="18" charset="0"/>
              </a:rPr>
              <a:t> </a:t>
            </a:r>
            <a:r>
              <a:rPr lang="en-US" sz="4300" b="1" dirty="0" err="1">
                <a:latin typeface="Book Antiqua" pitchFamily="18" charset="0"/>
              </a:rPr>
              <a:t>Rahman</a:t>
            </a:r>
            <a:endParaRPr lang="en-US" sz="4300" b="1" dirty="0">
              <a:latin typeface="Book Antiqua" pitchFamily="18" charset="0"/>
            </a:endParaRPr>
          </a:p>
          <a:p>
            <a:pPr algn="ctr"/>
            <a:r>
              <a:rPr lang="en-US" sz="2700" b="1" dirty="0">
                <a:latin typeface="Book Antiqua" pitchFamily="18" charset="0"/>
              </a:rPr>
              <a:t>Lecturer &amp; Head of the Department (English)</a:t>
            </a:r>
          </a:p>
          <a:p>
            <a:pPr algn="ctr"/>
            <a:r>
              <a:rPr lang="en-US" sz="2700" b="1" dirty="0">
                <a:latin typeface="Book Antiqua" pitchFamily="18" charset="0"/>
              </a:rPr>
              <a:t>Cambrian School &amp; College</a:t>
            </a:r>
          </a:p>
          <a:p>
            <a:pPr algn="ctr"/>
            <a:r>
              <a:rPr lang="en-US" sz="2700" b="1" dirty="0" err="1">
                <a:latin typeface="Book Antiqua" pitchFamily="18" charset="0"/>
              </a:rPr>
              <a:t>Baridhara</a:t>
            </a:r>
            <a:r>
              <a:rPr lang="en-US" sz="2700" b="1" dirty="0">
                <a:latin typeface="Book Antiqua" pitchFamily="18" charset="0"/>
              </a:rPr>
              <a:t>, Dhaka</a:t>
            </a:r>
          </a:p>
          <a:p>
            <a:pPr algn="ctr"/>
            <a:endParaRPr lang="en-US" b="1" dirty="0" smtClean="0">
              <a:latin typeface="Book Antiqua" pitchFamily="18" charset="0"/>
            </a:endParaRPr>
          </a:p>
          <a:p>
            <a:pPr algn="ctr"/>
            <a:endParaRPr lang="en-US" b="1" dirty="0">
              <a:latin typeface="Book Antiqua" pitchFamily="18" charset="0"/>
            </a:endParaRPr>
          </a:p>
          <a:p>
            <a:pPr algn="ctr"/>
            <a:endParaRPr lang="en-US" b="1" dirty="0">
              <a:latin typeface="Book Antiqua" pitchFamily="18" charset="0"/>
            </a:endParaRPr>
          </a:p>
          <a:p>
            <a:pPr algn="ctr"/>
            <a:r>
              <a:rPr lang="en-US" sz="2700" b="1" dirty="0">
                <a:latin typeface="Book Antiqua" pitchFamily="18" charset="0"/>
              </a:rPr>
              <a:t>English 2</a:t>
            </a:r>
            <a:r>
              <a:rPr lang="en-US" sz="2700" b="1" baseline="30000" dirty="0">
                <a:latin typeface="Book Antiqua" pitchFamily="18" charset="0"/>
              </a:rPr>
              <a:t>nd</a:t>
            </a:r>
            <a:r>
              <a:rPr lang="en-US" sz="2700" b="1" dirty="0">
                <a:latin typeface="Book Antiqua" pitchFamily="18" charset="0"/>
              </a:rPr>
              <a:t> paper</a:t>
            </a:r>
          </a:p>
          <a:p>
            <a:pPr algn="ctr"/>
            <a:r>
              <a:rPr lang="en-US" b="1" dirty="0" smtClean="0">
                <a:latin typeface="Book Antiqua" pitchFamily="18" charset="0"/>
              </a:rPr>
              <a:t>Writing Part</a:t>
            </a:r>
          </a:p>
          <a:p>
            <a:pPr algn="ctr"/>
            <a:r>
              <a:rPr lang="en-US" b="1" dirty="0" smtClean="0">
                <a:latin typeface="Book Antiqua" pitchFamily="18" charset="0"/>
              </a:rPr>
              <a:t>Class VI-X</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6360"/>
            <a:ext cx="4876801" cy="7772400"/>
          </a:xfrm>
          <a:prstGeom prst="rect">
            <a:avLst/>
          </a:prstGeom>
        </p:spPr>
      </p:pic>
    </p:spTree>
    <p:extLst>
      <p:ext uri="{BB962C8B-B14F-4D97-AF65-F5344CB8AC3E}">
        <p14:creationId xmlns:p14="http://schemas.microsoft.com/office/powerpoint/2010/main" val="175315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6286500" y="3108960"/>
            <a:ext cx="7429500" cy="1813560"/>
          </a:xfrm>
          <a:prstGeom prst="ellipse">
            <a:avLst/>
          </a:prstGeom>
          <a:ln>
            <a:noFill/>
          </a:ln>
        </p:spPr>
        <p:style>
          <a:lnRef idx="2">
            <a:schemeClr val="accent6"/>
          </a:lnRef>
          <a:fillRef idx="1">
            <a:schemeClr val="lt1"/>
          </a:fillRef>
          <a:effectRef idx="0">
            <a:schemeClr val="accent6"/>
          </a:effectRef>
          <a:fontRef idx="minor">
            <a:schemeClr val="dk1"/>
          </a:fontRef>
        </p:style>
        <p:txBody>
          <a:bodyPr lIns="122786" tIns="61393" rIns="122786" bIns="61393" spcCol="0"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24050" b="7692"/>
          <a:stretch/>
        </p:blipFill>
        <p:spPr>
          <a:xfrm>
            <a:off x="0" y="1554480"/>
            <a:ext cx="6858000" cy="6217920"/>
          </a:xfrm>
          <a:prstGeom prst="rect">
            <a:avLst/>
          </a:prstGeom>
        </p:spPr>
      </p:pic>
      <p:sp>
        <p:nvSpPr>
          <p:cNvPr id="4" name="TextBox 3"/>
          <p:cNvSpPr txBox="1"/>
          <p:nvPr/>
        </p:nvSpPr>
        <p:spPr>
          <a:xfrm>
            <a:off x="6743700" y="3627121"/>
            <a:ext cx="6972300" cy="905227"/>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After taking rest for a while </a:t>
            </a:r>
          </a:p>
          <a:p>
            <a:r>
              <a:rPr lang="en-US" b="1" dirty="0" smtClean="0">
                <a:latin typeface="Book Antiqua" pitchFamily="18" charset="0"/>
              </a:rPr>
              <a:t>we again started our journey.</a:t>
            </a:r>
            <a:endParaRPr lang="en-US" b="1" dirty="0">
              <a:latin typeface="Book Antiqua" pitchFamily="18" charset="0"/>
            </a:endParaRPr>
          </a:p>
        </p:txBody>
      </p:sp>
    </p:spTree>
    <p:extLst>
      <p:ext uri="{BB962C8B-B14F-4D97-AF65-F5344CB8AC3E}">
        <p14:creationId xmlns:p14="http://schemas.microsoft.com/office/powerpoint/2010/main" val="32760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42900" y="518160"/>
            <a:ext cx="12915900" cy="86360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The river was making  little waves by the wind blowing over it. Gradually</a:t>
            </a:r>
          </a:p>
          <a:p>
            <a:r>
              <a:rPr lang="en-US" b="1" dirty="0" smtClean="0">
                <a:latin typeface="Book Antiqua" pitchFamily="18" charset="0"/>
              </a:rPr>
              <a:t> it became afternoon. The western sky was turning into red sight in </a:t>
            </a:r>
            <a:r>
              <a:rPr lang="en-US" b="1" dirty="0" err="1" smtClean="0">
                <a:latin typeface="Book Antiqua" pitchFamily="18" charset="0"/>
              </a:rPr>
              <a:t>colour</a:t>
            </a:r>
            <a:r>
              <a:rPr lang="en-US" b="1" dirty="0" smtClean="0">
                <a:latin typeface="Book Antiqua" pitchFamily="18" charset="0"/>
              </a:rPr>
              <a:t>.</a:t>
            </a:r>
            <a:endParaRPr lang="en-US" b="1" dirty="0">
              <a:latin typeface="Book Antiqua" pitchFamily="18" charset="0"/>
            </a:endParaRPr>
          </a:p>
        </p:txBody>
      </p:sp>
    </p:spTree>
    <p:extLst>
      <p:ext uri="{BB962C8B-B14F-4D97-AF65-F5344CB8AC3E}">
        <p14:creationId xmlns:p14="http://schemas.microsoft.com/office/powerpoint/2010/main" val="254124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9467" y="457200"/>
            <a:ext cx="13106400" cy="1066800"/>
          </a:xfrm>
          <a:prstGeom prst="rect">
            <a:avLst/>
          </a:prstGeom>
          <a:noFill/>
        </p:spPr>
        <p:txBody>
          <a:bodyPr wrap="square" lIns="122786" tIns="61393" rIns="122786" bIns="61393" rtlCol="0">
            <a:prstTxWarp prst="textPlain">
              <a:avLst/>
            </a:prstTxWarp>
            <a:spAutoFit/>
          </a:bodyPr>
          <a:lstStyle/>
          <a:p>
            <a:pPr algn="just"/>
            <a:r>
              <a:rPr lang="en-US" b="1" dirty="0" smtClean="0">
                <a:solidFill>
                  <a:srgbClr val="002060"/>
                </a:solidFill>
                <a:latin typeface="Book Antiqua" pitchFamily="18" charset="0"/>
              </a:rPr>
              <a:t>Enjoying the sun set we reached the destination. Though we passed a long way in the journey, we enjoyed it very much. It was a memory of life. I will never forget it.</a:t>
            </a:r>
            <a:endParaRPr lang="en-US" b="1" dirty="0">
              <a:solidFill>
                <a:srgbClr val="002060"/>
              </a:solidFill>
              <a:latin typeface="Book Antiqua" pitchFamily="18" charset="0"/>
            </a:endParaRPr>
          </a:p>
        </p:txBody>
      </p:sp>
    </p:spTree>
    <p:extLst>
      <p:ext uri="{BB962C8B-B14F-4D97-AF65-F5344CB8AC3E}">
        <p14:creationId xmlns:p14="http://schemas.microsoft.com/office/powerpoint/2010/main" val="18736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6330044" y="345440"/>
            <a:ext cx="7086600" cy="1899920"/>
          </a:xfrm>
          <a:prstGeom prst="rect">
            <a:avLst/>
          </a:prstGeom>
          <a:noFill/>
        </p:spPr>
        <p:txBody>
          <a:bodyPr wrap="square" lIns="122786" tIns="61393" rIns="122786" bIns="61393" rtlCol="0">
            <a:prstTxWarp prst="textWave1">
              <a:avLst/>
            </a:prstTxWarp>
            <a:spAutoFit/>
          </a:bodyPr>
          <a:lstStyle/>
          <a:p>
            <a:r>
              <a:rPr lang="en-US" b="1" dirty="0" smtClean="0">
                <a:latin typeface="Book Antiqua" pitchFamily="18" charset="0"/>
              </a:rPr>
              <a:t>Thank you all.</a:t>
            </a:r>
            <a:endParaRPr lang="en-US" b="1" dirty="0">
              <a:latin typeface="Book Antiqua" pitchFamily="18" charset="0"/>
            </a:endParaRPr>
          </a:p>
        </p:txBody>
      </p:sp>
    </p:spTree>
    <p:extLst>
      <p:ext uri="{BB962C8B-B14F-4D97-AF65-F5344CB8AC3E}">
        <p14:creationId xmlns:p14="http://schemas.microsoft.com/office/powerpoint/2010/main" val="7972993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57200" y="518161"/>
            <a:ext cx="12801600" cy="6563360"/>
          </a:xfrm>
          <a:prstGeom prst="rect">
            <a:avLst/>
          </a:prstGeom>
        </p:spPr>
        <p:txBody>
          <a:bodyPr wrap="square" lIns="122786" tIns="61393" rIns="122786" bIns="61393">
            <a:prstTxWarp prst="textPlain">
              <a:avLst/>
            </a:prstTxWarp>
            <a:spAutoFit/>
          </a:bodyPr>
          <a:lstStyle/>
          <a:p>
            <a:pPr algn="just"/>
            <a:r>
              <a:rPr lang="en-US" sz="2700" b="1" dirty="0">
                <a:latin typeface="Book Antiqua" pitchFamily="18" charset="0"/>
              </a:rPr>
              <a:t>Bangladesh is a country of ____________ and _____________. So  a __________ by  __________ is easy and cheap here. A journey ___________ boat is also very ___________. It is ___________ risky than other  ________________. That’s why many people________________ it very much. I like a journey  by ______________.  Every year I take at least a __________by boat. My house is at the  _____________ of a river </a:t>
            </a:r>
            <a:r>
              <a:rPr lang="en-US" sz="2700" b="1" dirty="0" err="1">
                <a:latin typeface="Book Antiqua" pitchFamily="18" charset="0"/>
              </a:rPr>
              <a:t>Madhumati</a:t>
            </a:r>
            <a:r>
              <a:rPr lang="en-US" sz="2700" b="1" dirty="0">
                <a:latin typeface="Book Antiqua" pitchFamily="18" charset="0"/>
              </a:rPr>
              <a:t> by name. Last week I and two other friends were invited to attend a marriage ceremony of one of our friend’s sister . It was about 15 kilometers away from our  home. There was no alternative way to go there without boat. So we hired a boat. It was a open boat. There was an expert boatman in our boat. The sky was somewhat  cloudy. Gentle breeze was blowing over the river. Our destination was from _____________ to ________________. We _________our journey at half past seven in the morning.  We took some cooking _________with us. The boatman himself was  a cook. Our boat began to move slowly. Gradually the boatman raised its speed. After a while we saw the children ______________ ,__________and the fishermen______________ fishes in the river. We enjoyed the green fields and paddy fields in the both side of the river. We saw the women fetching water.</a:t>
            </a:r>
          </a:p>
        </p:txBody>
      </p:sp>
    </p:spTree>
    <p:extLst>
      <p:ext uri="{BB962C8B-B14F-4D97-AF65-F5344CB8AC3E}">
        <p14:creationId xmlns:p14="http://schemas.microsoft.com/office/powerpoint/2010/main" val="361249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57200" y="431800"/>
            <a:ext cx="12801600" cy="7187457"/>
          </a:xfrm>
          <a:prstGeom prst="rect">
            <a:avLst/>
          </a:prstGeom>
        </p:spPr>
        <p:txBody>
          <a:bodyPr wrap="square" lIns="122786" tIns="61393" rIns="122786" bIns="61393">
            <a:spAutoFit/>
          </a:bodyPr>
          <a:lstStyle/>
          <a:p>
            <a:pPr algn="just"/>
            <a:r>
              <a:rPr lang="en-US" sz="2700" b="1" dirty="0">
                <a:latin typeface="Book Antiqua" pitchFamily="18" charset="0"/>
              </a:rPr>
              <a:t>By the by we saw a fisherman catching fishes nearby our boat. We called him and found a live </a:t>
            </a:r>
            <a:r>
              <a:rPr lang="en-US" sz="2700" b="1" dirty="0" err="1">
                <a:latin typeface="Book Antiqua" pitchFamily="18" charset="0"/>
              </a:rPr>
              <a:t>hilsha</a:t>
            </a:r>
            <a:r>
              <a:rPr lang="en-US" sz="2700" b="1" dirty="0">
                <a:latin typeface="Book Antiqua" pitchFamily="18" charset="0"/>
              </a:rPr>
              <a:t> fish in his boat. We bought it from the fisherman. This was the first time I saw a live </a:t>
            </a:r>
            <a:r>
              <a:rPr lang="en-US" sz="2700" b="1" dirty="0" err="1">
                <a:latin typeface="Book Antiqua" pitchFamily="18" charset="0"/>
              </a:rPr>
              <a:t>hilsha</a:t>
            </a:r>
            <a:r>
              <a:rPr lang="en-US" sz="2700" b="1" dirty="0">
                <a:latin typeface="Book Antiqua" pitchFamily="18" charset="0"/>
              </a:rPr>
              <a:t> fish. It was really a great pleasure to me seeing a live </a:t>
            </a:r>
            <a:r>
              <a:rPr lang="en-US" sz="2700" b="1" dirty="0" err="1">
                <a:latin typeface="Book Antiqua" pitchFamily="18" charset="0"/>
              </a:rPr>
              <a:t>hilsha</a:t>
            </a:r>
            <a:r>
              <a:rPr lang="en-US" sz="2700" b="1" dirty="0">
                <a:latin typeface="Book Antiqua" pitchFamily="18" charset="0"/>
              </a:rPr>
              <a:t> fish.</a:t>
            </a:r>
            <a:r>
              <a:rPr lang="en-US" sz="2700" dirty="0">
                <a:ln w="18415" cmpd="sng">
                  <a:solidFill>
                    <a:sysClr val="windowText" lastClr="000000"/>
                  </a:solidFill>
                  <a:prstDash val="solid"/>
                </a:ln>
                <a:effectLst>
                  <a:outerShdw blurRad="63500" dir="3600000" algn="tl" rotWithShape="0">
                    <a:srgbClr val="000000">
                      <a:alpha val="70000"/>
                    </a:srgbClr>
                  </a:outerShdw>
                </a:effectLst>
                <a:latin typeface="Book Antiqua" pitchFamily="18" charset="0"/>
              </a:rPr>
              <a:t> </a:t>
            </a:r>
            <a:r>
              <a:rPr lang="en-US" sz="2700" dirty="0">
                <a:ln w="18415" cmpd="sng">
                  <a:noFill/>
                  <a:prstDash val="solid"/>
                </a:ln>
                <a:effectLst>
                  <a:outerShdw blurRad="63500" dir="3600000" algn="tl" rotWithShape="0">
                    <a:srgbClr val="000000">
                      <a:alpha val="70000"/>
                    </a:srgbClr>
                  </a:outerShdw>
                </a:effectLst>
                <a:latin typeface="Book Antiqua" pitchFamily="18" charset="0"/>
              </a:rPr>
              <a:t>When it was 12 o'clock, our boatman cast anchor in a river bank market. We bought rice, eggs, potatoes and some spices from the market.</a:t>
            </a:r>
          </a:p>
          <a:p>
            <a:pPr algn="just"/>
            <a:endParaRPr lang="en-US" sz="2700" dirty="0">
              <a:latin typeface="Book Antiqua" pitchFamily="18" charset="0"/>
            </a:endParaRPr>
          </a:p>
          <a:p>
            <a:pPr algn="just"/>
            <a:r>
              <a:rPr lang="en-US" sz="2700" b="1" dirty="0">
                <a:latin typeface="Book Antiqua" pitchFamily="18" charset="0"/>
              </a:rPr>
              <a:t>At a little distance of the market we chose a beautiful wood place for cooking our foods. When the boatman was cooking food for us, we were walking in the jungle and enjoying the natural beauty of the jungle. After an hour we enjoyed the lunch  with the </a:t>
            </a:r>
            <a:r>
              <a:rPr lang="en-US" sz="2700" b="1" dirty="0" err="1">
                <a:latin typeface="Book Antiqua" pitchFamily="18" charset="0"/>
              </a:rPr>
              <a:t>hilsha</a:t>
            </a:r>
            <a:r>
              <a:rPr lang="en-US" sz="2700" b="1" dirty="0">
                <a:latin typeface="Book Antiqua" pitchFamily="18" charset="0"/>
              </a:rPr>
              <a:t> fish curry. How tasty the food was! We never forget it.</a:t>
            </a:r>
          </a:p>
          <a:p>
            <a:pPr algn="just"/>
            <a:endParaRPr lang="en-US" sz="2700" b="1" dirty="0">
              <a:latin typeface="Book Antiqua" pitchFamily="18" charset="0"/>
            </a:endParaRPr>
          </a:p>
          <a:p>
            <a:pPr algn="just"/>
            <a:r>
              <a:rPr lang="en-US" sz="2700" b="1" dirty="0">
                <a:latin typeface="Book Antiqua" pitchFamily="18" charset="0"/>
              </a:rPr>
              <a:t>After taking rest for a while we again started our journey. The river was making  little waves by the wind blowing over it. Gradually it became afternoon. The western sky was turning into red sight in </a:t>
            </a:r>
            <a:r>
              <a:rPr lang="en-US" sz="2700" b="1" dirty="0" err="1">
                <a:latin typeface="Book Antiqua" pitchFamily="18" charset="0"/>
              </a:rPr>
              <a:t>colour</a:t>
            </a:r>
            <a:r>
              <a:rPr lang="en-US" sz="2700" b="1" dirty="0">
                <a:latin typeface="Book Antiqua" pitchFamily="18" charset="0"/>
              </a:rPr>
              <a:t>. Enjoying the sun set we reached the destination. Though we passed a long way in the journey, we enjoyed it very much. It was a memory of life.</a:t>
            </a:r>
          </a:p>
        </p:txBody>
      </p:sp>
    </p:spTree>
    <p:extLst>
      <p:ext uri="{BB962C8B-B14F-4D97-AF65-F5344CB8AC3E}">
        <p14:creationId xmlns:p14="http://schemas.microsoft.com/office/powerpoint/2010/main" val="164511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0" y="431800"/>
            <a:ext cx="10020300" cy="69088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What do you mean by the picture and video?</a:t>
            </a:r>
            <a:endParaRPr lang="en-US" b="1" dirty="0">
              <a:latin typeface="Book Antiqua" pitchFamily="18" charset="0"/>
            </a:endParaRPr>
          </a:p>
        </p:txBody>
      </p:sp>
      <p:sp>
        <p:nvSpPr>
          <p:cNvPr id="3" name="TextBox 2"/>
          <p:cNvSpPr txBox="1"/>
          <p:nvPr/>
        </p:nvSpPr>
        <p:spPr>
          <a:xfrm>
            <a:off x="3581400" y="4179147"/>
            <a:ext cx="6438900" cy="1036320"/>
          </a:xfrm>
          <a:prstGeom prst="rect">
            <a:avLst/>
          </a:prstGeom>
          <a:noFill/>
        </p:spPr>
        <p:txBody>
          <a:bodyPr wrap="square" lIns="122786" tIns="61393" rIns="122786" bIns="61393" rtlCol="0">
            <a:prstTxWarp prst="textPlain">
              <a:avLst/>
            </a:prstTxWarp>
            <a:spAutoFit/>
          </a:bodyPr>
          <a:lstStyle/>
          <a:p>
            <a:r>
              <a:rPr lang="en-US" b="1" dirty="0" smtClean="0">
                <a:solidFill>
                  <a:schemeClr val="bg1"/>
                </a:solidFill>
                <a:latin typeface="Book Antiqua" pitchFamily="18" charset="0"/>
              </a:rPr>
              <a:t>A Journey by Boat</a:t>
            </a:r>
            <a:endParaRPr lang="en-US" b="1" dirty="0">
              <a:solidFill>
                <a:schemeClr val="bg1"/>
              </a:solidFill>
              <a:latin typeface="Book Antiqua" pitchFamily="18" charset="0"/>
            </a:endParaRPr>
          </a:p>
        </p:txBody>
      </p:sp>
      <p:sp>
        <p:nvSpPr>
          <p:cNvPr id="4" name="TextBox 3"/>
          <p:cNvSpPr txBox="1"/>
          <p:nvPr/>
        </p:nvSpPr>
        <p:spPr>
          <a:xfrm>
            <a:off x="1143000" y="6705600"/>
            <a:ext cx="11315700" cy="60452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Let us have a discussion on it in our today’s class.</a:t>
            </a:r>
            <a:endParaRPr lang="en-US" b="1" dirty="0">
              <a:latin typeface="Book Antiqua" pitchFamily="18" charset="0"/>
            </a:endParaRPr>
          </a:p>
        </p:txBody>
      </p:sp>
      <p:sp>
        <p:nvSpPr>
          <p:cNvPr id="5" name="TextBox 4"/>
          <p:cNvSpPr txBox="1"/>
          <p:nvPr/>
        </p:nvSpPr>
        <p:spPr>
          <a:xfrm>
            <a:off x="4572000" y="5410200"/>
            <a:ext cx="4572000" cy="883920"/>
          </a:xfrm>
          <a:prstGeom prst="rect">
            <a:avLst/>
          </a:prstGeom>
          <a:noFill/>
        </p:spPr>
        <p:txBody>
          <a:bodyPr wrap="square" rtlCol="0">
            <a:prstTxWarp prst="textPlain">
              <a:avLst/>
            </a:prstTxWarp>
            <a:spAutoFit/>
          </a:bodyPr>
          <a:lstStyle/>
          <a:p>
            <a:r>
              <a:rPr lang="en-US" b="1" dirty="0">
                <a:solidFill>
                  <a:srgbClr val="FFFF00"/>
                </a:solidFill>
                <a:latin typeface="Book Antiqua" pitchFamily="18" charset="0"/>
              </a:rPr>
              <a:t>(Composition</a:t>
            </a:r>
            <a:r>
              <a:rPr lang="en-US" b="1" dirty="0" smtClean="0">
                <a:solidFill>
                  <a:srgbClr val="FFFF00"/>
                </a:solidFill>
                <a:latin typeface="Book Antiqua" pitchFamily="18" charset="0"/>
              </a:rPr>
              <a:t>)</a:t>
            </a:r>
            <a:endParaRPr lang="en-US" dirty="0">
              <a:solidFill>
                <a:srgbClr val="FFFF00"/>
              </a:solidFill>
            </a:endParaRPr>
          </a:p>
        </p:txBody>
      </p:sp>
    </p:spTree>
    <p:extLst>
      <p:ext uri="{BB962C8B-B14F-4D97-AF65-F5344CB8AC3E}">
        <p14:creationId xmlns:p14="http://schemas.microsoft.com/office/powerpoint/2010/main" val="29602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hlink"/>
                                      </p:to>
                                    </p:animClr>
                                  </p:subTnLst>
                                </p:cTn>
                              </p:par>
                              <p:par>
                                <p:cTn id="8" presetID="3" presetClass="emph" presetSubtype="2" fill="hold" grpId="1" nodeType="withEffect">
                                  <p:stCondLst>
                                    <p:cond delay="0"/>
                                  </p:stCondLst>
                                  <p:iterate type="wd">
                                    <p:tmPct val="10000"/>
                                  </p:iterate>
                                  <p:childTnLst>
                                    <p:animClr clrSpc="rgb" dir="cw">
                                      <p:cBhvr override="childStyle">
                                        <p:cTn id="9" dur="2000" fill="hold"/>
                                        <p:tgtEl>
                                          <p:spTgt spid="2"/>
                                        </p:tgtEl>
                                        <p:attrNameLst>
                                          <p:attrName>style.color</p:attrName>
                                        </p:attrNameLst>
                                      </p:cBhvr>
                                      <p:to>
                                        <a:schemeClr val="accent2"/>
                                      </p:to>
                                    </p:animClr>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5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 presetClass="emph" presetSubtype="6" repeatCount="5000" autoRev="1" fill="hold" grpId="1" nodeType="withEffect">
                                  <p:stCondLst>
                                    <p:cond delay="0"/>
                                  </p:stCondLst>
                                  <p:childTnLst>
                                    <p:animClr clrSpc="hsl" dir="cw">
                                      <p:cBhvr override="childStyle">
                                        <p:cTn id="18" dur="2000" fill="hold"/>
                                        <p:tgtEl>
                                          <p:spTgt spid="3"/>
                                        </p:tgtEl>
                                        <p:attrNameLst>
                                          <p:attrName>style.color</p:attrName>
                                        </p:attrNameLst>
                                      </p:cBhvr>
                                      <p:to>
                                        <a:schemeClr val="hlink"/>
                                      </p:to>
                                    </p:animClr>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314700" y="1899920"/>
            <a:ext cx="6172200" cy="604520"/>
          </a:xfrm>
          <a:prstGeom prst="rect">
            <a:avLst/>
          </a:prstGeom>
          <a:noFill/>
        </p:spPr>
        <p:txBody>
          <a:bodyPr wrap="square" lIns="122786" tIns="61393" rIns="122786" bIns="61393" rtlCol="0">
            <a:prstTxWarp prst="textPlain">
              <a:avLst/>
            </a:prstTxWarp>
            <a:spAutoFit/>
          </a:bodyPr>
          <a:lstStyle/>
          <a:p>
            <a:r>
              <a:rPr lang="en-US" b="1" u="sng" dirty="0" smtClean="0">
                <a:latin typeface="Book Antiqua" pitchFamily="18" charset="0"/>
              </a:rPr>
              <a:t>Learning outcomes</a:t>
            </a:r>
            <a:endParaRPr lang="en-US" b="1" u="sng" dirty="0">
              <a:latin typeface="Book Antiqua" pitchFamily="18" charset="0"/>
            </a:endParaRPr>
          </a:p>
        </p:txBody>
      </p:sp>
      <p:sp>
        <p:nvSpPr>
          <p:cNvPr id="3" name="TextBox 2"/>
          <p:cNvSpPr txBox="1"/>
          <p:nvPr/>
        </p:nvSpPr>
        <p:spPr>
          <a:xfrm>
            <a:off x="1943100" y="3454400"/>
            <a:ext cx="9144000" cy="103632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At the end of the lesson we will be able to-</a:t>
            </a:r>
          </a:p>
          <a:p>
            <a:r>
              <a:rPr lang="en-US" b="1" dirty="0">
                <a:latin typeface="Book Antiqua" pitchFamily="18" charset="0"/>
              </a:rPr>
              <a:t>d</a:t>
            </a:r>
            <a:r>
              <a:rPr lang="en-US" b="1" dirty="0" smtClean="0">
                <a:latin typeface="Book Antiqua" pitchFamily="18" charset="0"/>
              </a:rPr>
              <a:t>escribe a journey by boat.</a:t>
            </a:r>
            <a:endParaRPr lang="en-US" b="1" dirty="0">
              <a:latin typeface="Book Antiqua" pitchFamily="18" charset="0"/>
            </a:endParaRPr>
          </a:p>
        </p:txBody>
      </p:sp>
    </p:spTree>
    <p:extLst>
      <p:ext uri="{BB962C8B-B14F-4D97-AF65-F5344CB8AC3E}">
        <p14:creationId xmlns:p14="http://schemas.microsoft.com/office/powerpoint/2010/main" val="1096085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395" y="172720"/>
            <a:ext cx="6831849" cy="4081253"/>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3952" y="174009"/>
            <a:ext cx="6400800" cy="4081253"/>
          </a:xfrm>
          <a:prstGeom prst="rect">
            <a:avLst/>
          </a:prstGeom>
          <a:ln>
            <a:solidFill>
              <a:schemeClr val="tx1"/>
            </a:solidFill>
          </a:ln>
        </p:spPr>
      </p:pic>
      <p:sp>
        <p:nvSpPr>
          <p:cNvPr id="4" name="TextBox 3"/>
          <p:cNvSpPr txBox="1"/>
          <p:nvPr/>
        </p:nvSpPr>
        <p:spPr>
          <a:xfrm>
            <a:off x="4343400" y="690880"/>
            <a:ext cx="1768518" cy="431800"/>
          </a:xfrm>
          <a:prstGeom prst="rect">
            <a:avLst/>
          </a:prstGeom>
          <a:noFill/>
        </p:spPr>
        <p:txBody>
          <a:bodyPr wrap="square" lIns="122786" tIns="61393" rIns="122786" bIns="61393" rtlCol="0">
            <a:prstTxWarp prst="textPlain">
              <a:avLst/>
            </a:prstTxWarp>
            <a:spAutoFit/>
          </a:bodyPr>
          <a:lstStyle/>
          <a:p>
            <a:r>
              <a:rPr lang="en-US" dirty="0" smtClean="0">
                <a:latin typeface="Book Antiqua" pitchFamily="18" charset="0"/>
              </a:rPr>
              <a:t>river</a:t>
            </a:r>
            <a:endParaRPr lang="en-US" dirty="0">
              <a:latin typeface="Book Antiqua" pitchFamily="18" charset="0"/>
            </a:endParaRPr>
          </a:p>
        </p:txBody>
      </p:sp>
      <p:sp>
        <p:nvSpPr>
          <p:cNvPr id="5" name="TextBox 4"/>
          <p:cNvSpPr txBox="1"/>
          <p:nvPr/>
        </p:nvSpPr>
        <p:spPr>
          <a:xfrm>
            <a:off x="11201401" y="3459556"/>
            <a:ext cx="2111420" cy="43180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canal</a:t>
            </a:r>
            <a:endParaRPr lang="en-US" b="1" dirty="0">
              <a:latin typeface="Book Antiqua" pitchFamily="18" charset="0"/>
            </a:endParaRPr>
          </a:p>
        </p:txBody>
      </p:sp>
      <p:sp>
        <p:nvSpPr>
          <p:cNvPr id="6" name="TextBox 5"/>
          <p:cNvSpPr txBox="1"/>
          <p:nvPr/>
        </p:nvSpPr>
        <p:spPr>
          <a:xfrm>
            <a:off x="176277" y="4490720"/>
            <a:ext cx="13346949" cy="418576"/>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Bangladesh is a country of ____________ and _____________.</a:t>
            </a:r>
            <a:endParaRPr lang="en-US" b="1" dirty="0">
              <a:latin typeface="Book Antiqua" pitchFamily="18" charset="0"/>
            </a:endParaRPr>
          </a:p>
        </p:txBody>
      </p:sp>
      <p:sp>
        <p:nvSpPr>
          <p:cNvPr id="7" name="TextBox 6"/>
          <p:cNvSpPr txBox="1"/>
          <p:nvPr/>
        </p:nvSpPr>
        <p:spPr>
          <a:xfrm>
            <a:off x="181395" y="5095240"/>
            <a:ext cx="13263357" cy="418576"/>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So  a ___________ by  __________ is easy and cheap here.</a:t>
            </a:r>
            <a:endParaRPr lang="en-US" b="1" dirty="0">
              <a:latin typeface="Book Antiqua" pitchFamily="18" charset="0"/>
            </a:endParaRPr>
          </a:p>
        </p:txBody>
      </p:sp>
      <p:sp>
        <p:nvSpPr>
          <p:cNvPr id="8" name="TextBox 7"/>
          <p:cNvSpPr txBox="1"/>
          <p:nvPr/>
        </p:nvSpPr>
        <p:spPr>
          <a:xfrm>
            <a:off x="176277" y="5699760"/>
            <a:ext cx="13263357" cy="418576"/>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A journey ___________ boat is also very___________.</a:t>
            </a:r>
            <a:endParaRPr lang="en-US" b="1" dirty="0">
              <a:latin typeface="Book Antiqua" pitchFamily="18" charset="0"/>
            </a:endParaRPr>
          </a:p>
        </p:txBody>
      </p:sp>
      <p:sp>
        <p:nvSpPr>
          <p:cNvPr id="9" name="TextBox 8"/>
          <p:cNvSpPr txBox="1"/>
          <p:nvPr/>
        </p:nvSpPr>
        <p:spPr>
          <a:xfrm>
            <a:off x="176277" y="6304280"/>
            <a:ext cx="13263357" cy="418576"/>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It is ___________ risky than other  ________________.</a:t>
            </a:r>
            <a:endParaRPr lang="en-US" b="1" dirty="0">
              <a:latin typeface="Book Antiqua" pitchFamily="18" charset="0"/>
            </a:endParaRPr>
          </a:p>
        </p:txBody>
      </p:sp>
      <p:sp>
        <p:nvSpPr>
          <p:cNvPr id="10" name="TextBox 9"/>
          <p:cNvSpPr txBox="1"/>
          <p:nvPr/>
        </p:nvSpPr>
        <p:spPr>
          <a:xfrm>
            <a:off x="176277" y="6908800"/>
            <a:ext cx="13268475" cy="418576"/>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That’s why many people________________ it very much.</a:t>
            </a:r>
            <a:endParaRPr lang="en-US" b="1" dirty="0">
              <a:latin typeface="Book Antiqua" pitchFamily="18" charset="0"/>
            </a:endParaRPr>
          </a:p>
        </p:txBody>
      </p:sp>
    </p:spTree>
    <p:extLst>
      <p:ext uri="{BB962C8B-B14F-4D97-AF65-F5344CB8AC3E}">
        <p14:creationId xmlns:p14="http://schemas.microsoft.com/office/powerpoint/2010/main" val="29752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5872480"/>
            <a:ext cx="12458700" cy="86360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I like a journey by______________.  Every year I take at least a __________</a:t>
            </a:r>
          </a:p>
          <a:p>
            <a:r>
              <a:rPr lang="en-US" b="1" dirty="0" smtClean="0">
                <a:latin typeface="Book Antiqua" pitchFamily="18" charset="0"/>
              </a:rPr>
              <a:t>by boat. My house is at the _____________ of a river </a:t>
            </a:r>
            <a:r>
              <a:rPr lang="en-US" b="1" dirty="0" err="1" smtClean="0">
                <a:latin typeface="Book Antiqua" pitchFamily="18" charset="0"/>
              </a:rPr>
              <a:t>Madhumati</a:t>
            </a:r>
            <a:r>
              <a:rPr lang="en-US" b="1" dirty="0" smtClean="0">
                <a:latin typeface="Book Antiqua" pitchFamily="18" charset="0"/>
              </a:rPr>
              <a:t> by name.</a:t>
            </a:r>
            <a:endParaRPr lang="en-US" b="1" dirty="0">
              <a:latin typeface="Book Antiqua" pitchFamily="18" charset="0"/>
            </a:endParaRPr>
          </a:p>
        </p:txBody>
      </p:sp>
    </p:spTree>
    <p:extLst>
      <p:ext uri="{BB962C8B-B14F-4D97-AF65-F5344CB8AC3E}">
        <p14:creationId xmlns:p14="http://schemas.microsoft.com/office/powerpoint/2010/main" val="182957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6390640"/>
            <a:ext cx="13716000" cy="1381760"/>
          </a:xfrm>
          <a:prstGeom prst="rect">
            <a:avLst/>
          </a:prstGeom>
          <a:gradFill>
            <a:gsLst>
              <a:gs pos="38300">
                <a:schemeClr val="bg2">
                  <a:lumMod val="25000"/>
                </a:schemeClr>
              </a:gs>
              <a:gs pos="0">
                <a:schemeClr val="tx1"/>
              </a:gs>
              <a:gs pos="100000">
                <a:schemeClr val="dk1">
                  <a:shade val="30000"/>
                  <a:satMod val="20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lIns="122786" tIns="61393" rIns="122786" bIns="61393" rtlCol="0" anchor="ctr"/>
          <a:lstStyle/>
          <a:p>
            <a:pPr algn="ctr"/>
            <a:endParaRPr lang="en-US"/>
          </a:p>
        </p:txBody>
      </p:sp>
      <p:sp>
        <p:nvSpPr>
          <p:cNvPr id="2" name="TextBox 1"/>
          <p:cNvSpPr txBox="1"/>
          <p:nvPr/>
        </p:nvSpPr>
        <p:spPr>
          <a:xfrm>
            <a:off x="457200" y="6736080"/>
            <a:ext cx="12687300" cy="690880"/>
          </a:xfrm>
          <a:prstGeom prst="rect">
            <a:avLst/>
          </a:prstGeom>
          <a:noFill/>
        </p:spPr>
        <p:txBody>
          <a:bodyPr wrap="square" lIns="122786" tIns="61393" rIns="122786" bIns="61393" rtlCol="0">
            <a:prstTxWarp prst="textPlain">
              <a:avLst/>
            </a:prstTxWarp>
            <a:spAutoFit/>
          </a:bodyPr>
          <a:lstStyle/>
          <a:p>
            <a:r>
              <a:rPr lang="en-US" b="1" dirty="0" smtClean="0">
                <a:solidFill>
                  <a:schemeClr val="bg1"/>
                </a:solidFill>
                <a:latin typeface="Book Antiqua" pitchFamily="18" charset="0"/>
              </a:rPr>
              <a:t>Last week I took a journey by boat.</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val="8146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6563360"/>
            <a:ext cx="13716000" cy="1209040"/>
          </a:xfrm>
          <a:prstGeom prst="rect">
            <a:avLst/>
          </a:prstGeom>
          <a:blipFill>
            <a:blip r:embed="rId3">
              <a:extLst>
                <a:ext uri="{28A0092B-C50C-407E-A947-70E740481C1C}">
                  <a14:useLocalDpi xmlns:a14="http://schemas.microsoft.com/office/drawing/2010/main"/>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122786" tIns="61393" rIns="122786" bIns="61393" rtlCol="0" anchor="ctr"/>
          <a:lstStyle/>
          <a:p>
            <a:pPr algn="ctr"/>
            <a:endParaRPr lang="en-US"/>
          </a:p>
        </p:txBody>
      </p:sp>
      <p:sp>
        <p:nvSpPr>
          <p:cNvPr id="2" name="TextBox 1"/>
          <p:cNvSpPr txBox="1"/>
          <p:nvPr/>
        </p:nvSpPr>
        <p:spPr>
          <a:xfrm>
            <a:off x="615856" y="6736080"/>
            <a:ext cx="12293222" cy="949960"/>
          </a:xfrm>
          <a:prstGeom prst="rect">
            <a:avLst/>
          </a:prstGeom>
          <a:noFill/>
        </p:spPr>
        <p:txBody>
          <a:bodyPr wrap="square" lIns="122786" tIns="61393" rIns="122786" bIns="61393" rtlCol="0">
            <a:prstTxWarp prst="textPlain">
              <a:avLst/>
            </a:prstTxWarp>
            <a:spAutoFit/>
          </a:bodyPr>
          <a:lstStyle/>
          <a:p>
            <a:r>
              <a:rPr lang="en-US" b="1" dirty="0" smtClean="0">
                <a:latin typeface="Book Antiqua" pitchFamily="18" charset="0"/>
              </a:rPr>
              <a:t>I and two other friends were invited to attend a </a:t>
            </a:r>
          </a:p>
          <a:p>
            <a:r>
              <a:rPr lang="en-US" b="1" dirty="0" smtClean="0">
                <a:latin typeface="Book Antiqua" pitchFamily="18" charset="0"/>
              </a:rPr>
              <a:t>marriage ceremony of one of our friend’s sister.</a:t>
            </a:r>
            <a:endParaRPr lang="en-US" b="1" dirty="0">
              <a:latin typeface="Book Antiqua" pitchFamily="18" charset="0"/>
            </a:endParaRPr>
          </a:p>
        </p:txBody>
      </p:sp>
    </p:spTree>
    <p:extLst>
      <p:ext uri="{BB962C8B-B14F-4D97-AF65-F5344CB8AC3E}">
        <p14:creationId xmlns:p14="http://schemas.microsoft.com/office/powerpoint/2010/main" val="380971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571500" y="6304281"/>
            <a:ext cx="12230100" cy="905228"/>
          </a:xfrm>
          <a:prstGeom prst="rect">
            <a:avLst/>
          </a:prstGeom>
          <a:noFill/>
        </p:spPr>
        <p:txBody>
          <a:bodyPr wrap="square" lIns="122786" tIns="61393" rIns="122786" bIns="61393" rtlCol="0">
            <a:prstTxWarp prst="textPlain">
              <a:avLst/>
            </a:prstTxWarp>
            <a:spAutoFit/>
          </a:bodyPr>
          <a:lstStyle/>
          <a:p>
            <a:pPr algn="ctr"/>
            <a:r>
              <a:rPr lang="en-US" b="1" dirty="0" smtClean="0">
                <a:solidFill>
                  <a:schemeClr val="bg1"/>
                </a:solidFill>
                <a:latin typeface="Book Antiqua" pitchFamily="18" charset="0"/>
              </a:rPr>
              <a:t>It was about 15 kilometers away from our </a:t>
            </a:r>
            <a:r>
              <a:rPr lang="en-US" b="1" dirty="0">
                <a:solidFill>
                  <a:schemeClr val="bg1"/>
                </a:solidFill>
                <a:latin typeface="Book Antiqua" pitchFamily="18" charset="0"/>
              </a:rPr>
              <a:t> </a:t>
            </a:r>
            <a:r>
              <a:rPr lang="en-US" b="1" dirty="0" smtClean="0">
                <a:solidFill>
                  <a:schemeClr val="bg1"/>
                </a:solidFill>
                <a:latin typeface="Book Antiqua" pitchFamily="18" charset="0"/>
              </a:rPr>
              <a:t>home. </a:t>
            </a:r>
          </a:p>
          <a:p>
            <a:pPr algn="ctr"/>
            <a:r>
              <a:rPr lang="en-US" b="1" dirty="0" smtClean="0">
                <a:solidFill>
                  <a:schemeClr val="bg1"/>
                </a:solidFill>
                <a:latin typeface="Book Antiqua" pitchFamily="18" charset="0"/>
              </a:rPr>
              <a:t>There was no alternative way to go there without boat.</a:t>
            </a:r>
            <a:endParaRPr lang="en-US" b="1" dirty="0">
              <a:solidFill>
                <a:schemeClr val="bg1"/>
              </a:solidFill>
              <a:latin typeface="Book Antiqua" pitchFamily="18" charset="0"/>
            </a:endParaRPr>
          </a:p>
        </p:txBody>
      </p:sp>
    </p:spTree>
    <p:extLst>
      <p:ext uri="{BB962C8B-B14F-4D97-AF65-F5344CB8AC3E}">
        <p14:creationId xmlns:p14="http://schemas.microsoft.com/office/powerpoint/2010/main" val="1278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1034</Words>
  <Application>Microsoft Office PowerPoint</Application>
  <PresentationFormat>Custom</PresentationFormat>
  <Paragraphs>65</Paragraphs>
  <Slides>25</Slides>
  <Notes>0</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36</cp:revision>
  <dcterms:created xsi:type="dcterms:W3CDTF">2016-06-21T15:16:26Z</dcterms:created>
  <dcterms:modified xsi:type="dcterms:W3CDTF">2016-12-20T06:44:49Z</dcterms:modified>
</cp:coreProperties>
</file>